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Heebo Light" panose="020F0502020204030204" pitchFamily="2" charset="-79"/>
      <p:regular r:id="rId13"/>
    </p:embeddedFont>
    <p:embeddedFont>
      <p:font typeface="Montserrat" panose="020F0502020204030204" pitchFamily="2" charset="0"/>
      <p:regular r:id="rId14"/>
    </p:embeddedFont>
    <p:embeddedFont>
      <p:font typeface="Montserrat Light" panose="00000400000000000000" pitchFamily="2" charset="0"/>
      <p:regular r:id="rId15"/>
    </p:embeddedFont>
  </p:embeddedFontLst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52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6227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  <p:txBody>
          <a:bodyPr/>
          <a:lstStyle/>
          <a:p>
            <a:endParaRPr lang="es-PE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  <p:txBody>
          <a:bodyPr/>
          <a:lstStyle/>
          <a:p>
            <a:endParaRPr lang="es-PE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  <p:txBody>
          <a:bodyPr/>
          <a:lstStyle/>
          <a:p>
            <a:endParaRPr lang="es-PE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  <p:txBody>
          <a:bodyPr/>
          <a:lstStyle/>
          <a:p>
            <a:endParaRPr lang="es-PE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  <p:txBody>
          <a:bodyPr/>
          <a:lstStyle/>
          <a:p>
            <a:endParaRPr lang="es-PE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  <p:txBody>
          <a:bodyPr/>
          <a:lstStyle/>
          <a:p>
            <a:endParaRPr lang="es-PE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  <p:txBody>
          <a:bodyPr/>
          <a:lstStyle/>
          <a:p>
            <a:endParaRPr lang="es-PE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  <p:txBody>
          <a:bodyPr/>
          <a:lstStyle/>
          <a:p>
            <a:endParaRPr lang="es-PE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  <p:txBody>
          <a:bodyPr/>
          <a:lstStyle/>
          <a:p>
            <a:endParaRPr lang="es-PE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  <p:txBody>
          <a:bodyPr/>
          <a:lstStyle/>
          <a:p>
            <a:endParaRPr lang="es-PE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27885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Proyecto Final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827258"/>
            <a:ext cx="9743956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Introducción a la Gestión de Datos Geocientíficos</a:t>
            </a:r>
            <a:endParaRPr lang="en-US" sz="3100" dirty="0"/>
          </a:p>
        </p:txBody>
      </p:sp>
      <p:sp>
        <p:nvSpPr>
          <p:cNvPr id="4" name="Text 2"/>
          <p:cNvSpPr/>
          <p:nvPr/>
        </p:nvSpPr>
        <p:spPr>
          <a:xfrm>
            <a:off x="793790" y="362104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Juan Pablo Lozada Escobar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4161830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Docente: Ever Herrera Rios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4702612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Universidad Nacional de Colombia – Sede Medellín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5243393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Facultad de Minas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784175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Diciembre de 2024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92354"/>
            <a:ext cx="1131939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Comparación del Rendimiento entre Modelos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709267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El problema de clasificación es complejo debido al número de subtipos y al desbalance de clases. El uso exclusivo de coordenadas (x, y) limita la predicción, pero modelos no lineales como Random Forest logran capturar patrones espaciales.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567589"/>
            <a:ext cx="4215289" cy="2111335"/>
          </a:xfrm>
          <a:prstGeom prst="roundRect">
            <a:avLst>
              <a:gd name="adj" fmla="val 394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PE"/>
          </a:p>
        </p:txBody>
      </p:sp>
      <p:sp>
        <p:nvSpPr>
          <p:cNvPr id="5" name="Text 3"/>
          <p:cNvSpPr/>
          <p:nvPr/>
        </p:nvSpPr>
        <p:spPr>
          <a:xfrm>
            <a:off x="999768" y="377356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Regresión Logística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999768" y="4202787"/>
            <a:ext cx="380333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Peor desempeño, con una exactitud del 35%. Concentra predicciones en subtipos frecuentes, con métricas nulas para minoritarios.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5207437" y="3567589"/>
            <a:ext cx="4215408" cy="2111335"/>
          </a:xfrm>
          <a:prstGeom prst="roundRect">
            <a:avLst>
              <a:gd name="adj" fmla="val 394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PE"/>
          </a:p>
        </p:txBody>
      </p:sp>
      <p:sp>
        <p:nvSpPr>
          <p:cNvPr id="8" name="Text 6"/>
          <p:cNvSpPr/>
          <p:nvPr/>
        </p:nvSpPr>
        <p:spPr>
          <a:xfrm>
            <a:off x="5413415" y="377356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Árbol de Decisión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5413415" y="4202787"/>
            <a:ext cx="380345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Mejora ligeramente con un 36% de exactitud. Desempeño modesto para clases menos representadas.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9621203" y="3567589"/>
            <a:ext cx="4215289" cy="2111335"/>
          </a:xfrm>
          <a:prstGeom prst="roundRect">
            <a:avLst>
              <a:gd name="adj" fmla="val 394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PE"/>
          </a:p>
        </p:txBody>
      </p:sp>
      <p:sp>
        <p:nvSpPr>
          <p:cNvPr id="11" name="Text 9"/>
          <p:cNvSpPr/>
          <p:nvPr/>
        </p:nvSpPr>
        <p:spPr>
          <a:xfrm>
            <a:off x="9827181" y="377356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Random Forest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9827181" y="4202787"/>
            <a:ext cx="380333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Mejor rendimiento general, con un 40% de exactitud. Captura mejor patrones espaciales no lineales, aunque clases minoritarias siguen siendo un desafío.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93790" y="5902166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Random Forest ofrece el mejor compromiso entre desempeño global y comportamiento por clase, siendo el modelo más adecuado dadas las restricciones de variables.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5767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Contenido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392680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07005"/>
            <a:ext cx="6422231" cy="228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285190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Introducción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93790" y="3281124"/>
            <a:ext cx="64222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Contexto y propósito del estudio.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414379" y="2392680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5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379" y="2707005"/>
            <a:ext cx="6422231" cy="2286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14379" y="2851904"/>
            <a:ext cx="326088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Generalidades del Dataset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7414379" y="3281124"/>
            <a:ext cx="64222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Descripción técnica de las columnas del inventario.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793790" y="3945850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5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240292"/>
            <a:ext cx="6422231" cy="2286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93790" y="4405074"/>
            <a:ext cx="271224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Limpieza de los Datos</a:t>
            </a:r>
            <a:endParaRPr lang="en-US" sz="1950" dirty="0"/>
          </a:p>
        </p:txBody>
      </p:sp>
      <p:sp>
        <p:nvSpPr>
          <p:cNvPr id="14" name="Text 9"/>
          <p:cNvSpPr/>
          <p:nvPr/>
        </p:nvSpPr>
        <p:spPr>
          <a:xfrm>
            <a:off x="793790" y="4834295"/>
            <a:ext cx="64222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Proceso de depuración y estandarización.</a:t>
            </a:r>
            <a:endParaRPr lang="en-US" sz="1550" dirty="0"/>
          </a:p>
        </p:txBody>
      </p:sp>
      <p:sp>
        <p:nvSpPr>
          <p:cNvPr id="15" name="Text 10"/>
          <p:cNvSpPr/>
          <p:nvPr/>
        </p:nvSpPr>
        <p:spPr>
          <a:xfrm>
            <a:off x="7414379" y="3945850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04</a:t>
            </a:r>
            <a:endParaRPr lang="en-US" sz="15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379" y="4240292"/>
            <a:ext cx="6422231" cy="2286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414379" y="4405074"/>
            <a:ext cx="429756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Estadísticos del Conjunto de Datos</a:t>
            </a:r>
            <a:endParaRPr lang="en-US" sz="1950" dirty="0"/>
          </a:p>
        </p:txBody>
      </p:sp>
      <p:sp>
        <p:nvSpPr>
          <p:cNvPr id="18" name="Text 12"/>
          <p:cNvSpPr/>
          <p:nvPr/>
        </p:nvSpPr>
        <p:spPr>
          <a:xfrm>
            <a:off x="7414379" y="4834295"/>
            <a:ext cx="64222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Análisis de variables categóricas y correlaciones.</a:t>
            </a:r>
            <a:endParaRPr lang="en-US" sz="1550" dirty="0"/>
          </a:p>
        </p:txBody>
      </p:sp>
      <p:sp>
        <p:nvSpPr>
          <p:cNvPr id="19" name="Text 13"/>
          <p:cNvSpPr/>
          <p:nvPr/>
        </p:nvSpPr>
        <p:spPr>
          <a:xfrm>
            <a:off x="793790" y="5499021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05</a:t>
            </a:r>
            <a:endParaRPr lang="en-US" sz="1550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773698"/>
            <a:ext cx="6422231" cy="2286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93790" y="5958245"/>
            <a:ext cx="456235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Presentación General de los Modelos</a:t>
            </a:r>
            <a:endParaRPr lang="en-US" sz="1950" dirty="0"/>
          </a:p>
        </p:txBody>
      </p:sp>
      <p:sp>
        <p:nvSpPr>
          <p:cNvPr id="22" name="Text 15"/>
          <p:cNvSpPr/>
          <p:nvPr/>
        </p:nvSpPr>
        <p:spPr>
          <a:xfrm>
            <a:off x="793790" y="6387465"/>
            <a:ext cx="64222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Regresión Logística, Árbol de Decisión, Random Forest.</a:t>
            </a:r>
            <a:endParaRPr lang="en-US" sz="1550" dirty="0"/>
          </a:p>
        </p:txBody>
      </p:sp>
      <p:sp>
        <p:nvSpPr>
          <p:cNvPr id="23" name="Text 16"/>
          <p:cNvSpPr/>
          <p:nvPr/>
        </p:nvSpPr>
        <p:spPr>
          <a:xfrm>
            <a:off x="7414379" y="5499021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06</a:t>
            </a:r>
            <a:endParaRPr lang="en-US" sz="1550" dirty="0"/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379" y="5773698"/>
            <a:ext cx="6422231" cy="22860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7414379" y="5958245"/>
            <a:ext cx="381071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Comparación del Rendimiento</a:t>
            </a:r>
            <a:endParaRPr lang="en-US" sz="1950" dirty="0"/>
          </a:p>
        </p:txBody>
      </p:sp>
      <p:sp>
        <p:nvSpPr>
          <p:cNvPr id="26" name="Text 18"/>
          <p:cNvSpPr/>
          <p:nvPr/>
        </p:nvSpPr>
        <p:spPr>
          <a:xfrm>
            <a:off x="7414379" y="6387465"/>
            <a:ext cx="64222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Evaluación y conclusiones sobre los modelos.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0534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Introducción: Gestión de Datos Geocientíficos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3343156"/>
            <a:ext cx="75564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Los inventarios de movimientos en masa son cruciales para entender la ocurrencia y caracterización de fenómenos como deslizamientos y flujos. La calidad de los datos es fundamental para desarrollar modelos confiables de análisis espacial y estimación de riesgo.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4836557"/>
            <a:ext cx="7556421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Este trabajo revisa el inventario del Servicio Geológico Colombiano, explorando sus variables y estructura. El objetivo es evaluar cómo el tratamiento, limpieza y modelamiento estadístico de este inventario puede mejorar la clasificación y predicción de tipos de movimientos en masa, y qué modelo ofrece el mejor desempeño.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7471" y="689610"/>
            <a:ext cx="7709059" cy="11210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Generalidades del Dataset Geoespacial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717471" y="2079784"/>
            <a:ext cx="7709059" cy="861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El dataset es un inventario de movimientos en masa y procesos gravitacionales, diseñado para un Sistema de Información Geográfica (SIG). Cada columna describe características geomorfológicas, administrativas o cartográficas de los eventos.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17471" y="3322082"/>
            <a:ext cx="2337673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Identificadores Clave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17471" y="3781544"/>
            <a:ext cx="3635693" cy="861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IDENTIFICACIÓN DEL OBJETO: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Identificador geométrico único para trazabilidad e integridad.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17471" y="4705469"/>
            <a:ext cx="3635693" cy="574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IDENTIFICACIÓN: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ID numérico secuencial para referencia rápida y organización.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17471" y="5342334"/>
            <a:ext cx="3635693" cy="861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Inventario_Movimiento: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Valor cuantitativo asociado al inventario base para validación.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4798457" y="3322082"/>
            <a:ext cx="3251121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Clasificación de Movimientos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798457" y="3781544"/>
            <a:ext cx="3635693" cy="861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F35DOV_TIP: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Código de dominio estandarizado (ej., 67 = Caída, 69 = Deslizamiento).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4798457" y="4705469"/>
            <a:ext cx="3635693" cy="574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Tipo_Movimiento: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Categoría principal del proceso (ej., Deslizamiento, Flujo, Caída).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4798457" y="5342334"/>
            <a:ext cx="3635693" cy="861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Subtipo_Movimiento: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Código numérico del subtipo específico (ej., 1 = Volcamiento flexural de roca).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4798457" y="6266259"/>
            <a:ext cx="3635693" cy="574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Subtipo_nombre: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Descripción literal del subtipo (ej., "Deslizamiento traslacional").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4798457" y="6903125"/>
            <a:ext cx="3635693" cy="574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Etiqueta: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Rótulo simplificado para identificación rápida en mapas.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41238"/>
            <a:ext cx="975657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Justificación del Uso del Dataset en SIG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158972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Este dataset es fundamental para el análisis, gestión y representación espacial de la inestabilidad del terreno. Su estructura permite una clasificación estandarizada y jerárquica de los movimientos, esencial para comprender la dinámica geomorfológica y desarrollar modelos de amenazas y riesgos.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93790" y="5017294"/>
            <a:ext cx="4215289" cy="2451973"/>
          </a:xfrm>
          <a:prstGeom prst="roundRect">
            <a:avLst>
              <a:gd name="adj" fmla="val 4475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PE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930" y="5017294"/>
            <a:ext cx="91440" cy="245197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83588" y="5238512"/>
            <a:ext cx="286250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Caracterización Precisa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083588" y="5667732"/>
            <a:ext cx="370427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Campos como </a:t>
            </a:r>
            <a:r>
              <a:rPr lang="en-US" sz="15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Tipo_Movimiento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y </a:t>
            </a:r>
            <a:r>
              <a:rPr lang="en-US" sz="15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Subtipo_Movimiento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permiten una caracterización detallada, alineada con clasificaciones técnicas aceptadas.</a:t>
            </a:r>
            <a:endParaRPr lang="en-US" sz="1550" dirty="0"/>
          </a:p>
        </p:txBody>
      </p:sp>
      <p:sp>
        <p:nvSpPr>
          <p:cNvPr id="9" name="Shape 5"/>
          <p:cNvSpPr/>
          <p:nvPr/>
        </p:nvSpPr>
        <p:spPr>
          <a:xfrm>
            <a:off x="5207437" y="5017294"/>
            <a:ext cx="4215408" cy="2451973"/>
          </a:xfrm>
          <a:prstGeom prst="roundRect">
            <a:avLst>
              <a:gd name="adj" fmla="val 4475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PE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577" y="5017294"/>
            <a:ext cx="91440" cy="245197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497235" y="5238512"/>
            <a:ext cx="277499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Estandarización Visual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5497235" y="5667732"/>
            <a:ext cx="370439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Atributos como </a:t>
            </a:r>
            <a:r>
              <a:rPr lang="en-US" sz="15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Representación_mapa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y </a:t>
            </a:r>
            <a:r>
              <a:rPr lang="en-US" sz="15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Etiqueta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facilitan la consistencia visual en productos cartográficos oficiales.</a:t>
            </a:r>
            <a:endParaRPr lang="en-US" sz="1550" dirty="0"/>
          </a:p>
        </p:txBody>
      </p:sp>
      <p:sp>
        <p:nvSpPr>
          <p:cNvPr id="13" name="Shape 8"/>
          <p:cNvSpPr/>
          <p:nvPr/>
        </p:nvSpPr>
        <p:spPr>
          <a:xfrm>
            <a:off x="9621203" y="5017294"/>
            <a:ext cx="4215289" cy="2451973"/>
          </a:xfrm>
          <a:prstGeom prst="roundRect">
            <a:avLst>
              <a:gd name="adj" fmla="val 4475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PE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8343" y="5017294"/>
            <a:ext cx="91440" cy="2451973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911001" y="5238512"/>
            <a:ext cx="3704273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Interoperabilidad y Trazabilidad</a:t>
            </a:r>
            <a:endParaRPr lang="en-US" sz="1950" dirty="0"/>
          </a:p>
        </p:txBody>
      </p:sp>
      <p:sp>
        <p:nvSpPr>
          <p:cNvPr id="16" name="Text 10"/>
          <p:cNvSpPr/>
          <p:nvPr/>
        </p:nvSpPr>
        <p:spPr>
          <a:xfrm>
            <a:off x="9911001" y="5977890"/>
            <a:ext cx="370427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Identificadores únicos (</a:t>
            </a:r>
            <a:r>
              <a:rPr lang="en-US" sz="15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ESRI_OID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e </a:t>
            </a:r>
            <a:r>
              <a:rPr lang="en-US" sz="15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ID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) permiten relaciones robustas con otras bases de datos, asegurando la integridad del sistema.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4311"/>
            <a:ext cx="542579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Limpieza de los Datos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171224"/>
            <a:ext cx="130428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Para optimizar el dataset, se eliminaron columnas redundantes y se estandarizaron categorías. Las columnas </a:t>
            </a:r>
            <a:r>
              <a:rPr lang="en-US" sz="15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F35DOV_TIP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y </a:t>
            </a:r>
            <a:r>
              <a:rPr lang="en-US" sz="15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Subtipo_Movimiento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fueron eliminadas por ser redundantes con </a:t>
            </a:r>
            <a:r>
              <a:rPr lang="en-US" sz="15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Tipo_Movimiento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y </a:t>
            </a:r>
            <a:r>
              <a:rPr lang="en-US" sz="15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Subtipo_nombre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respectivamente. También se eliminó </a:t>
            </a:r>
            <a:r>
              <a:rPr lang="en-US" sz="15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Representacion_mapa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por contener información ya presente en </a:t>
            </a:r>
            <a:r>
              <a:rPr lang="en-US" sz="15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Subtipo_nombre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347085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La estandarización de categorías fue crucial para corregir inconsistencias como mayúsculas/minúsculas mezcladas, tildes y espacios extras, lo que mejora el modelamiento.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93790" y="4205407"/>
            <a:ext cx="13042821" cy="2869763"/>
          </a:xfrm>
          <a:prstGeom prst="roundRect">
            <a:avLst>
              <a:gd name="adj" fmla="val 290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s-PE"/>
          </a:p>
        </p:txBody>
      </p:sp>
      <p:sp>
        <p:nvSpPr>
          <p:cNvPr id="6" name="Shape 4"/>
          <p:cNvSpPr/>
          <p:nvPr/>
        </p:nvSpPr>
        <p:spPr>
          <a:xfrm>
            <a:off x="801410" y="4213027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PE"/>
          </a:p>
        </p:txBody>
      </p:sp>
      <p:sp>
        <p:nvSpPr>
          <p:cNvPr id="7" name="Text 5"/>
          <p:cNvSpPr/>
          <p:nvPr/>
        </p:nvSpPr>
        <p:spPr>
          <a:xfrm>
            <a:off x="1000006" y="4339709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FID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3609261" y="4339709"/>
            <a:ext cx="22011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int64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6214705" y="4339709"/>
            <a:ext cx="22011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8820150" y="4339709"/>
            <a:ext cx="48104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6826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801410" y="4783931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PE"/>
          </a:p>
        </p:txBody>
      </p:sp>
      <p:sp>
        <p:nvSpPr>
          <p:cNvPr id="12" name="Text 10"/>
          <p:cNvSpPr/>
          <p:nvPr/>
        </p:nvSpPr>
        <p:spPr>
          <a:xfrm>
            <a:off x="1000006" y="4910614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OBJECTID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3609261" y="4910614"/>
            <a:ext cx="22011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float64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6214705" y="4910614"/>
            <a:ext cx="22011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8820150" y="4910614"/>
            <a:ext cx="48104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4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801410" y="5354836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PE"/>
          </a:p>
        </p:txBody>
      </p:sp>
      <p:sp>
        <p:nvSpPr>
          <p:cNvPr id="17" name="Text 15"/>
          <p:cNvSpPr/>
          <p:nvPr/>
        </p:nvSpPr>
        <p:spPr>
          <a:xfrm>
            <a:off x="1000006" y="5481518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Tipo_Movimiento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3609261" y="5481518"/>
            <a:ext cx="22011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object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6214705" y="5481518"/>
            <a:ext cx="22011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8820150" y="5481518"/>
            <a:ext cx="48104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7</a:t>
            </a:r>
            <a:endParaRPr lang="en-US" sz="1550" dirty="0"/>
          </a:p>
        </p:txBody>
      </p:sp>
      <p:sp>
        <p:nvSpPr>
          <p:cNvPr id="21" name="Shape 19"/>
          <p:cNvSpPr/>
          <p:nvPr/>
        </p:nvSpPr>
        <p:spPr>
          <a:xfrm>
            <a:off x="801410" y="5925741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PE"/>
          </a:p>
        </p:txBody>
      </p:sp>
      <p:sp>
        <p:nvSpPr>
          <p:cNvPr id="22" name="Text 20"/>
          <p:cNvSpPr/>
          <p:nvPr/>
        </p:nvSpPr>
        <p:spPr>
          <a:xfrm>
            <a:off x="1000006" y="6052423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Subtipo_nombre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3609261" y="6052423"/>
            <a:ext cx="22011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object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6214705" y="6052423"/>
            <a:ext cx="22011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</a:t>
            </a:r>
            <a:endParaRPr lang="en-US" sz="1550" dirty="0"/>
          </a:p>
        </p:txBody>
      </p:sp>
      <p:sp>
        <p:nvSpPr>
          <p:cNvPr id="25" name="Text 23"/>
          <p:cNvSpPr/>
          <p:nvPr/>
        </p:nvSpPr>
        <p:spPr>
          <a:xfrm>
            <a:off x="8820150" y="6052423"/>
            <a:ext cx="48104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24</a:t>
            </a:r>
            <a:endParaRPr lang="en-US" sz="1550" dirty="0"/>
          </a:p>
        </p:txBody>
      </p:sp>
      <p:sp>
        <p:nvSpPr>
          <p:cNvPr id="26" name="Shape 24"/>
          <p:cNvSpPr/>
          <p:nvPr/>
        </p:nvSpPr>
        <p:spPr>
          <a:xfrm>
            <a:off x="801410" y="6496645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PE"/>
          </a:p>
        </p:txBody>
      </p:sp>
      <p:sp>
        <p:nvSpPr>
          <p:cNvPr id="27" name="Text 25"/>
          <p:cNvSpPr/>
          <p:nvPr/>
        </p:nvSpPr>
        <p:spPr>
          <a:xfrm>
            <a:off x="1000006" y="6623328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ESRI_OID</a:t>
            </a:r>
            <a:endParaRPr lang="en-US" sz="1550" dirty="0"/>
          </a:p>
        </p:txBody>
      </p:sp>
      <p:sp>
        <p:nvSpPr>
          <p:cNvPr id="28" name="Text 26"/>
          <p:cNvSpPr/>
          <p:nvPr/>
        </p:nvSpPr>
        <p:spPr>
          <a:xfrm>
            <a:off x="3609261" y="6623328"/>
            <a:ext cx="22011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int64</a:t>
            </a:r>
            <a:endParaRPr lang="en-US" sz="1550" dirty="0"/>
          </a:p>
        </p:txBody>
      </p:sp>
      <p:sp>
        <p:nvSpPr>
          <p:cNvPr id="29" name="Text 27"/>
          <p:cNvSpPr/>
          <p:nvPr/>
        </p:nvSpPr>
        <p:spPr>
          <a:xfrm>
            <a:off x="6214705" y="6623328"/>
            <a:ext cx="22011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</a:t>
            </a:r>
            <a:endParaRPr lang="en-US" sz="1550" dirty="0"/>
          </a:p>
        </p:txBody>
      </p:sp>
      <p:sp>
        <p:nvSpPr>
          <p:cNvPr id="30" name="Text 28"/>
          <p:cNvSpPr/>
          <p:nvPr/>
        </p:nvSpPr>
        <p:spPr>
          <a:xfrm>
            <a:off x="8820150" y="6623328"/>
            <a:ext cx="48104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6826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143" y="525304"/>
            <a:ext cx="8781574" cy="596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Estadísticos de Variables Categóricas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64143" y="1504236"/>
            <a:ext cx="13102114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 analizaron las frecuencias absolutas y relativas de las variables categóricas para entender la distribución de los tipos y subtipos de movimiento. "Deslizamiento" y "deslizamiento traslacional" son las categorías más representativas.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764143" y="2521625"/>
            <a:ext cx="2388037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Tipo_Movimiento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4143" y="3011091"/>
            <a:ext cx="6318052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Deslizamiento: 3900 (57.1%)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764143" y="3383637"/>
            <a:ext cx="6318052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Caída: 1196 (17.5%)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764143" y="3756184"/>
            <a:ext cx="6318052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Flujo: 1064 (15.6%)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764143" y="4128730"/>
            <a:ext cx="6318052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Reptación: 595 (8.7%)</a:t>
            </a:r>
            <a:endParaRPr lang="en-US" sz="15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43" y="4649391"/>
            <a:ext cx="6318052" cy="2954893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555825" y="2521625"/>
            <a:ext cx="2388037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Subtipo_nombre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7555825" y="3011091"/>
            <a:ext cx="6318052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Deslizamiento traslacional: 2130 (31.2%)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7555825" y="3383637"/>
            <a:ext cx="6318052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Deslizamiento rotacional: 1475 (21.6%)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7555825" y="3756184"/>
            <a:ext cx="6318052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Caída de detritos: 547 (8.0%)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7555825" y="4128730"/>
            <a:ext cx="6318052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Reptación de suelos: 515 (7.5%)</a:t>
            </a:r>
            <a:endParaRPr lang="en-US" sz="1500" dirty="0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825" y="4649391"/>
            <a:ext cx="6318052" cy="296560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299049" y="460858"/>
            <a:ext cx="6032302" cy="385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Correlación entre Variables Categóricas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2684683" y="1016478"/>
            <a:ext cx="13643848" cy="485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 generó un heatmap para explorar patrones de co-ocurrencia entre las variables temáticas. Existe una fuerte </a:t>
            </a:r>
            <a:r>
              <a:rPr lang="en-US" sz="14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correlación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</a:p>
          <a:p>
            <a:pPr marL="0" indent="0" algn="l">
              <a:lnSpc>
                <a:spcPts val="15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entre </a:t>
            </a: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Etiqueta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, </a:t>
            </a: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Subtipo_nombre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y </a:t>
            </a: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Tipo_Movimiento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, lo que indica una relación consistente entre estas clasificaciones.</a:t>
            </a:r>
            <a:endParaRPr lang="en-US" sz="14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00" y="1501676"/>
            <a:ext cx="6309360" cy="633984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623606A-B58E-4DC6-BC2E-4F660C48B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562" y="1501676"/>
            <a:ext cx="7482294" cy="632995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3275" y="633532"/>
            <a:ext cx="7710249" cy="1119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Presentación General de los Modelos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203275" y="2022158"/>
            <a:ext cx="7710249" cy="860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 entrenaron modelos de Regresión Logística, Árbol de Decisión y Random Forest para predecir el </a:t>
            </a: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Subtipo_nombre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usando solo coordenadas (x,y). Se filtraron subtipos con menos de dos registros para permitir una partición estratificada del dataset.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203275" y="3352562"/>
            <a:ext cx="3765471" cy="2184440"/>
          </a:xfrm>
          <a:prstGeom prst="roundRect">
            <a:avLst>
              <a:gd name="adj" fmla="val 5023"/>
            </a:avLst>
          </a:prstGeom>
          <a:solidFill>
            <a:srgbClr val="0D0A2C">
              <a:alpha val="95000"/>
            </a:srgbClr>
          </a:solidFill>
          <a:ln/>
        </p:spPr>
        <p:txBody>
          <a:bodyPr/>
          <a:lstStyle/>
          <a:p>
            <a:endParaRPr lang="es-PE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275" y="3329702"/>
            <a:ext cx="3765471" cy="91440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7227" y="3083838"/>
            <a:ext cx="537567" cy="53756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78438" y="3218259"/>
            <a:ext cx="215027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6405324" y="3800594"/>
            <a:ext cx="2240280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Regresión Logística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6405324" y="4188143"/>
            <a:ext cx="3361373" cy="1146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Accuracy ≈ 0.35. Baja precisión y recall para la mayoría de las clases, concentrándose en "deslizamiento traslacional" y "deslizamiento rotacional".</a:t>
            </a:r>
            <a:endParaRPr lang="en-US" sz="1400" dirty="0"/>
          </a:p>
        </p:txBody>
      </p:sp>
      <p:sp>
        <p:nvSpPr>
          <p:cNvPr id="11" name="Shape 6"/>
          <p:cNvSpPr/>
          <p:nvPr/>
        </p:nvSpPr>
        <p:spPr>
          <a:xfrm>
            <a:off x="10147935" y="3352562"/>
            <a:ext cx="3765590" cy="2184440"/>
          </a:xfrm>
          <a:prstGeom prst="roundRect">
            <a:avLst>
              <a:gd name="adj" fmla="val 5023"/>
            </a:avLst>
          </a:prstGeom>
          <a:solidFill>
            <a:srgbClr val="0D0A2C">
              <a:alpha val="95000"/>
            </a:srgbClr>
          </a:solidFill>
          <a:ln/>
        </p:spPr>
        <p:txBody>
          <a:bodyPr/>
          <a:lstStyle/>
          <a:p>
            <a:endParaRPr lang="es-PE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7935" y="3329702"/>
            <a:ext cx="3765590" cy="91440"/>
          </a:xfrm>
          <a:prstGeom prst="rect">
            <a:avLst/>
          </a:prstGeom>
        </p:spPr>
      </p:pic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1887" y="3083838"/>
            <a:ext cx="537567" cy="53756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923097" y="3218259"/>
            <a:ext cx="215027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10349984" y="3800594"/>
            <a:ext cx="2240280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Árbol de Decisión</a:t>
            </a:r>
            <a:endParaRPr lang="en-US" sz="1750" dirty="0"/>
          </a:p>
        </p:txBody>
      </p:sp>
      <p:sp>
        <p:nvSpPr>
          <p:cNvPr id="16" name="Text 9"/>
          <p:cNvSpPr/>
          <p:nvPr/>
        </p:nvSpPr>
        <p:spPr>
          <a:xfrm>
            <a:off x="10349984" y="4188143"/>
            <a:ext cx="3361492" cy="860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Accuracy ≈ 0.36. Mejora ligeramente las métricas para subtipos más frecuentes. Macro avg precision y recall ~0.23-0.25.</a:t>
            </a:r>
            <a:endParaRPr lang="en-US" sz="1400" dirty="0"/>
          </a:p>
        </p:txBody>
      </p:sp>
      <p:sp>
        <p:nvSpPr>
          <p:cNvPr id="17" name="Shape 10"/>
          <p:cNvSpPr/>
          <p:nvPr/>
        </p:nvSpPr>
        <p:spPr>
          <a:xfrm>
            <a:off x="6203275" y="5984915"/>
            <a:ext cx="7710249" cy="1611035"/>
          </a:xfrm>
          <a:prstGeom prst="roundRect">
            <a:avLst>
              <a:gd name="adj" fmla="val 6811"/>
            </a:avLst>
          </a:prstGeom>
          <a:solidFill>
            <a:srgbClr val="0D0A2C">
              <a:alpha val="95000"/>
            </a:srgbClr>
          </a:solidFill>
          <a:ln/>
        </p:spPr>
        <p:txBody>
          <a:bodyPr/>
          <a:lstStyle/>
          <a:p>
            <a:endParaRPr lang="es-PE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3275" y="5962055"/>
            <a:ext cx="7710249" cy="91440"/>
          </a:xfrm>
          <a:prstGeom prst="rect">
            <a:avLst/>
          </a:prstGeom>
        </p:spPr>
      </p:pic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9616" y="5716191"/>
            <a:ext cx="537567" cy="537567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9950827" y="5850612"/>
            <a:ext cx="215027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1650" dirty="0"/>
          </a:p>
        </p:txBody>
      </p:sp>
      <p:sp>
        <p:nvSpPr>
          <p:cNvPr id="21" name="Text 12"/>
          <p:cNvSpPr/>
          <p:nvPr/>
        </p:nvSpPr>
        <p:spPr>
          <a:xfrm>
            <a:off x="6405324" y="6432947"/>
            <a:ext cx="2240280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Random Forest</a:t>
            </a:r>
            <a:endParaRPr lang="en-US" sz="1750" dirty="0"/>
          </a:p>
        </p:txBody>
      </p:sp>
      <p:sp>
        <p:nvSpPr>
          <p:cNvPr id="22" name="Text 13"/>
          <p:cNvSpPr/>
          <p:nvPr/>
        </p:nvSpPr>
        <p:spPr>
          <a:xfrm>
            <a:off x="6405324" y="6820495"/>
            <a:ext cx="7306151" cy="573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Accuracy ≈ 0.40. El mejor de los tres, con mejoras en varios subtipos como "deslizamiento rotacional" y "solifluxión".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1016</Words>
  <Application>Microsoft Office PowerPoint</Application>
  <PresentationFormat>Personalizado</PresentationFormat>
  <Paragraphs>117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Heebo Light</vt:lpstr>
      <vt:lpstr>Montserrat</vt:lpstr>
      <vt:lpstr>Montserrat Light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Alejandro Diaz</cp:lastModifiedBy>
  <cp:revision>2</cp:revision>
  <dcterms:created xsi:type="dcterms:W3CDTF">2025-12-02T23:39:08Z</dcterms:created>
  <dcterms:modified xsi:type="dcterms:W3CDTF">2025-12-03T16:23:55Z</dcterms:modified>
</cp:coreProperties>
</file>